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61" r:id="rId3"/>
    <p:sldId id="262" r:id="rId4"/>
    <p:sldId id="265" r:id="rId5"/>
    <p:sldId id="263" r:id="rId6"/>
    <p:sldId id="264" r:id="rId7"/>
    <p:sldId id="257" r:id="rId8"/>
    <p:sldId id="259" r:id="rId9"/>
    <p:sldId id="260" r:id="rId10"/>
    <p:sldId id="26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7864"/>
    <a:srgbClr val="7B6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IADG Community Foundation</a:t>
            </a:r>
          </a:p>
          <a:p>
            <a:pPr>
              <a:defRPr/>
            </a:pPr>
            <a:r>
              <a:rPr lang="en-US"/>
              <a:t>Total Grant Expenditures</a:t>
            </a:r>
          </a:p>
          <a:p>
            <a:pPr>
              <a:defRPr/>
            </a:pPr>
            <a:r>
              <a:rPr lang="en-US"/>
              <a:t>2004-2016</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1"/>
              <c:tx>
                <c:rich>
                  <a:bodyPr/>
                  <a:lstStyle/>
                  <a:p>
                    <a:r>
                      <a:rPr lang="en-US"/>
                      <a:t>8%</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364-48AF-9C95-21C37866E5DB}"/>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'BD By Mission'!$B$14:$B$17</c:f>
              <c:strCache>
                <c:ptCount val="4"/>
                <c:pt idx="0">
                  <c:v>Education/Training - $183,097</c:v>
                </c:pt>
                <c:pt idx="1">
                  <c:v>Research/Study/Analysis - $18,950</c:v>
                </c:pt>
                <c:pt idx="2">
                  <c:v>Project Support - $11,450</c:v>
                </c:pt>
                <c:pt idx="3">
                  <c:v>Admin/Technical Assistance - $52,700</c:v>
                </c:pt>
              </c:strCache>
            </c:strRef>
          </c:cat>
          <c:val>
            <c:numRef>
              <c:f>'BD By Mission'!$C$14:$C$17</c:f>
              <c:numCache>
                <c:formatCode>_("$"* #,##0_);_("$"* \(#,##0\);_("$"* "-"??_);_(@_)</c:formatCode>
                <c:ptCount val="4"/>
                <c:pt idx="0">
                  <c:v>183097.41</c:v>
                </c:pt>
                <c:pt idx="1">
                  <c:v>18950</c:v>
                </c:pt>
                <c:pt idx="2">
                  <c:v>11450</c:v>
                </c:pt>
                <c:pt idx="3">
                  <c:v>52700</c:v>
                </c:pt>
              </c:numCache>
            </c:numRef>
          </c:val>
          <c:extLst>
            <c:ext xmlns:c16="http://schemas.microsoft.com/office/drawing/2014/chart" uri="{C3380CC4-5D6E-409C-BE32-E72D297353CC}">
              <c16:uniqueId val="{00000001-7364-48AF-9C95-21C37866E5DB}"/>
            </c:ext>
          </c:extLst>
        </c:ser>
        <c:dLbls>
          <c:showLegendKey val="0"/>
          <c:showVal val="0"/>
          <c:showCatName val="0"/>
          <c:showSerName val="0"/>
          <c:showPercent val="1"/>
          <c:showBubbleSize val="0"/>
          <c:showLeaderLines val="1"/>
        </c:dLbls>
      </c:pie3DChart>
    </c:plotArea>
    <c:legend>
      <c:legendPos val="r"/>
      <c:layout>
        <c:manualLayout>
          <c:xMode val="edge"/>
          <c:yMode val="edge"/>
          <c:x val="0.59031937463513251"/>
          <c:y val="0.32703467622102811"/>
          <c:w val="0.39521407925275209"/>
          <c:h val="0.37044536099654235"/>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jpg"/></Relationships>
</file>

<file path=ppt/drawings/drawing1.xml><?xml version="1.0" encoding="utf-8"?>
<c:userShapes xmlns:c="http://schemas.openxmlformats.org/drawingml/2006/chart">
  <cdr:relSizeAnchor xmlns:cdr="http://schemas.openxmlformats.org/drawingml/2006/chartDrawing">
    <cdr:from>
      <cdr:x>0.69659</cdr:x>
      <cdr:y>0.74074</cdr:y>
    </cdr:from>
    <cdr:to>
      <cdr:x>0.92426</cdr:x>
      <cdr:y>0.90212</cdr:y>
    </cdr:to>
    <cdr:pic>
      <cdr:nvPicPr>
        <cdr:cNvPr id="2" name="Picture 1">
          <a:extLst xmlns:a="http://schemas.openxmlformats.org/drawingml/2006/main">
            <a:ext uri="{FF2B5EF4-FFF2-40B4-BE49-F238E27FC236}">
              <a16:creationId xmlns:a16="http://schemas.microsoft.com/office/drawing/2014/main" id="{90FC9A6A-6AD9-48AC-A62E-232EBB7DDB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874826" y="2666997"/>
          <a:ext cx="1266487" cy="58104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A2196EA-55BD-4891-9A55-9DE9E5183FC5}" type="datetimeFigureOut">
              <a:rPr lang="en-US" smtClean="0"/>
              <a:t>11/15/2017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CDF6D4-BA94-46E4-A706-AB7F62A94326}" type="slidenum">
              <a:rPr lang="en-US" smtClean="0"/>
              <a:t>‹#›</a:t>
            </a:fld>
            <a:endParaRPr lang="en-US"/>
          </a:p>
        </p:txBody>
      </p:sp>
    </p:spTree>
    <p:extLst>
      <p:ext uri="{BB962C8B-B14F-4D97-AF65-F5344CB8AC3E}">
        <p14:creationId xmlns:p14="http://schemas.microsoft.com/office/powerpoint/2010/main" val="328523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FD80B1-E8EF-4128-8A89-F8313202441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59160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D80B1-E8EF-4128-8A89-F8313202441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274592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D80B1-E8EF-4128-8A89-F8313202441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201097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D80B1-E8EF-4128-8A89-F8313202441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300334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D80B1-E8EF-4128-8A89-F8313202441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192211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FD80B1-E8EF-4128-8A89-F83132024414}"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45770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FD80B1-E8EF-4128-8A89-F83132024414}"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52183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FD80B1-E8EF-4128-8A89-F83132024414}"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38273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D80B1-E8EF-4128-8A89-F83132024414}"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410398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D80B1-E8EF-4128-8A89-F83132024414}"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20742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D80B1-E8EF-4128-8A89-F83132024414}"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EBA35-0E52-4870-BCA4-817CA713C4A4}" type="slidenum">
              <a:rPr lang="en-US" smtClean="0"/>
              <a:t>‹#›</a:t>
            </a:fld>
            <a:endParaRPr lang="en-US"/>
          </a:p>
        </p:txBody>
      </p:sp>
    </p:spTree>
    <p:extLst>
      <p:ext uri="{BB962C8B-B14F-4D97-AF65-F5344CB8AC3E}">
        <p14:creationId xmlns:p14="http://schemas.microsoft.com/office/powerpoint/2010/main" val="181481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100000">
              <a:srgbClr val="3D7864"/>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D80B1-E8EF-4128-8A89-F83132024414}" type="datetimeFigureOut">
              <a:rPr lang="en-US" smtClean="0"/>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EBA35-0E52-4870-BCA4-817CA713C4A4}" type="slidenum">
              <a:rPr lang="en-US" smtClean="0"/>
              <a:t>‹#›</a:t>
            </a:fld>
            <a:endParaRPr lang="en-US"/>
          </a:p>
        </p:txBody>
      </p:sp>
    </p:spTree>
    <p:extLst>
      <p:ext uri="{BB962C8B-B14F-4D97-AF65-F5344CB8AC3E}">
        <p14:creationId xmlns:p14="http://schemas.microsoft.com/office/powerpoint/2010/main" val="65503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fisher@iad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Iowa Area Development Group</a:t>
            </a:r>
            <a:br>
              <a:rPr lang="en-US" dirty="0"/>
            </a:br>
            <a:r>
              <a:rPr lang="en-US" dirty="0"/>
              <a:t>Community Foundation</a:t>
            </a:r>
          </a:p>
        </p:txBody>
      </p:sp>
      <p:sp>
        <p:nvSpPr>
          <p:cNvPr id="3" name="Subtitle 2"/>
          <p:cNvSpPr>
            <a:spLocks noGrp="1"/>
          </p:cNvSpPr>
          <p:nvPr>
            <p:ph type="subTitle" idx="1"/>
          </p:nvPr>
        </p:nvSpPr>
        <p:spPr/>
        <p:txBody>
          <a:bodyPr>
            <a:normAutofit fontScale="77500" lnSpcReduction="20000"/>
          </a:bodyPr>
          <a:lstStyle/>
          <a:p>
            <a:r>
              <a:rPr lang="en-US" u="sng" dirty="0">
                <a:solidFill>
                  <a:schemeClr val="tx1"/>
                </a:solidFill>
              </a:rPr>
              <a:t>Mission:</a:t>
            </a:r>
          </a:p>
          <a:p>
            <a:r>
              <a:rPr lang="en-US" dirty="0">
                <a:solidFill>
                  <a:schemeClr val="tx1"/>
                </a:solidFill>
              </a:rPr>
              <a:t>To foster economic development and community betterment by providing research and promotion, education and training, and community-based and guided philanthropy.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636" y="304800"/>
            <a:ext cx="3538728" cy="1630680"/>
          </a:xfrm>
          <a:prstGeom prst="rect">
            <a:avLst/>
          </a:prstGeom>
        </p:spPr>
      </p:pic>
    </p:spTree>
    <p:extLst>
      <p:ext uri="{BB962C8B-B14F-4D97-AF65-F5344CB8AC3E}">
        <p14:creationId xmlns:p14="http://schemas.microsoft.com/office/powerpoint/2010/main" val="82075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normAutofit fontScale="92500" lnSpcReduction="10000"/>
          </a:bodyPr>
          <a:lstStyle/>
          <a:p>
            <a:r>
              <a:rPr lang="en-US" dirty="0"/>
              <a:t>Iowa Area Development Group Community Foundation</a:t>
            </a:r>
          </a:p>
          <a:p>
            <a:pPr marL="0" indent="0">
              <a:buNone/>
            </a:pPr>
            <a:r>
              <a:rPr lang="en-US" dirty="0"/>
              <a:t>	2600 Grand Avenue, Suite 430</a:t>
            </a:r>
          </a:p>
          <a:p>
            <a:pPr marL="0" indent="0">
              <a:buNone/>
            </a:pPr>
            <a:r>
              <a:rPr lang="en-US" dirty="0"/>
              <a:t>	Des Moines, IA 50312</a:t>
            </a:r>
          </a:p>
          <a:p>
            <a:pPr marL="0" indent="0">
              <a:buNone/>
            </a:pPr>
            <a:r>
              <a:rPr lang="en-US" dirty="0"/>
              <a:t>	Phone: 515-223-4817</a:t>
            </a:r>
          </a:p>
          <a:p>
            <a:pPr marL="0" indent="0">
              <a:buNone/>
            </a:pPr>
            <a:r>
              <a:rPr lang="en-US" dirty="0"/>
              <a:t>	Toll Free: 800-888-4743</a:t>
            </a:r>
          </a:p>
          <a:p>
            <a:pPr marL="0" indent="0">
              <a:buNone/>
            </a:pPr>
            <a:r>
              <a:rPr lang="en-US" dirty="0"/>
              <a:t>	Fax: 515-223-5719</a:t>
            </a:r>
          </a:p>
          <a:p>
            <a:pPr marL="0" indent="0">
              <a:buNone/>
            </a:pPr>
            <a:r>
              <a:rPr lang="en-US" dirty="0"/>
              <a:t>	E-mail: </a:t>
            </a:r>
            <a:r>
              <a:rPr lang="en-US" dirty="0">
                <a:hlinkClick r:id="rId2"/>
              </a:rPr>
              <a:t>rfisher@iadg.com</a:t>
            </a:r>
            <a:endParaRPr lang="en-US" dirty="0"/>
          </a:p>
          <a:p>
            <a:pPr marL="0" indent="0">
              <a:buNone/>
            </a:pPr>
            <a:r>
              <a:rPr lang="en-US" dirty="0"/>
              <a:t>	www.IADG.com/foundation</a:t>
            </a:r>
          </a:p>
        </p:txBody>
      </p:sp>
    </p:spTree>
    <p:extLst>
      <p:ext uri="{BB962C8B-B14F-4D97-AF65-F5344CB8AC3E}">
        <p14:creationId xmlns:p14="http://schemas.microsoft.com/office/powerpoint/2010/main" val="203292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Categories</a:t>
            </a:r>
          </a:p>
        </p:txBody>
      </p:sp>
      <p:sp>
        <p:nvSpPr>
          <p:cNvPr id="3" name="Content Placeholder 2"/>
          <p:cNvSpPr>
            <a:spLocks noGrp="1"/>
          </p:cNvSpPr>
          <p:nvPr>
            <p:ph idx="1"/>
          </p:nvPr>
        </p:nvSpPr>
        <p:spPr/>
        <p:txBody>
          <a:bodyPr>
            <a:normAutofit fontScale="70000" lnSpcReduction="20000"/>
          </a:bodyPr>
          <a:lstStyle/>
          <a:p>
            <a:r>
              <a:rPr lang="en-US" dirty="0"/>
              <a:t>Education and Training</a:t>
            </a:r>
          </a:p>
          <a:p>
            <a:pPr lvl="1"/>
            <a:r>
              <a:rPr lang="en-US" dirty="0"/>
              <a:t>Leadership development programs and seminars in order to educate electric cooperative members, community volunteers and professional developers about tools, resources, and technical assistance in order to further local economic development efforts. </a:t>
            </a:r>
          </a:p>
          <a:p>
            <a:r>
              <a:rPr lang="en-US" dirty="0"/>
              <a:t>Research, Study and Analysis</a:t>
            </a:r>
          </a:p>
          <a:p>
            <a:pPr lvl="1"/>
            <a:r>
              <a:rPr lang="en-US" dirty="0"/>
              <a:t>To undertake and/or support research, study, and analysis of the economy or segments of the economy of the State of Iowa in order to further local economic development efforts.</a:t>
            </a:r>
          </a:p>
          <a:p>
            <a:r>
              <a:rPr lang="en-US" dirty="0"/>
              <a:t>Project Support</a:t>
            </a:r>
          </a:p>
          <a:p>
            <a:pPr lvl="1"/>
            <a:r>
              <a:rPr lang="en-US" dirty="0"/>
              <a:t>Provide grants and low interest loans in order to create jobs and promote community prosperity.</a:t>
            </a:r>
          </a:p>
          <a:p>
            <a:r>
              <a:rPr lang="en-US" dirty="0"/>
              <a:t>Administration and Technical Assistance</a:t>
            </a:r>
          </a:p>
          <a:p>
            <a:pPr lvl="1"/>
            <a:r>
              <a:rPr lang="en-US" dirty="0"/>
              <a:t>To provide community based organizations throughout Iowa support for local philanthropic efforts. </a:t>
            </a:r>
          </a:p>
        </p:txBody>
      </p:sp>
    </p:spTree>
    <p:extLst>
      <p:ext uri="{BB962C8B-B14F-4D97-AF65-F5344CB8AC3E}">
        <p14:creationId xmlns:p14="http://schemas.microsoft.com/office/powerpoint/2010/main" val="353985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nvGraphicFramePr>
        <p:xfrm>
          <a:off x="1019175" y="1628775"/>
          <a:ext cx="7105650" cy="3600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39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Organizations Supported                          with IADGCF Grants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675" y="2754833"/>
            <a:ext cx="2819400" cy="1414735"/>
          </a:xfrm>
          <a:prstGeom prst="rect">
            <a:avLst/>
          </a:prstGeom>
        </p:spPr>
      </p:pic>
      <p:pic>
        <p:nvPicPr>
          <p:cNvPr id="1026" name="Picture 2" descr="S:\Graphics Library NEW\Community Foundation\IADGCF\2013 OEI Governor-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299" y="1447800"/>
            <a:ext cx="2600739"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4339" y="3200400"/>
            <a:ext cx="3434658" cy="369332"/>
          </a:xfrm>
          <a:prstGeom prst="rect">
            <a:avLst/>
          </a:prstGeom>
          <a:noFill/>
        </p:spPr>
        <p:txBody>
          <a:bodyPr wrap="none" rtlCol="0">
            <a:spAutoFit/>
          </a:bodyPr>
          <a:lstStyle/>
          <a:p>
            <a:r>
              <a:rPr lang="en-US" dirty="0"/>
              <a:t>Okoboji Entrepreneurship Institute</a:t>
            </a:r>
          </a:p>
        </p:txBody>
      </p:sp>
      <p:pic>
        <p:nvPicPr>
          <p:cNvPr id="1027" name="Picture 3" descr="S:\Graphics Library NEW\Logos\Keep Iowa Beautif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334000"/>
            <a:ext cx="2580291" cy="11890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51" y="4442445"/>
            <a:ext cx="2336800" cy="965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4169568"/>
            <a:ext cx="1912570" cy="1758950"/>
          </a:xfrm>
          <a:prstGeom prst="rect">
            <a:avLst/>
          </a:prstGeom>
        </p:spPr>
      </p:pic>
      <p:sp>
        <p:nvSpPr>
          <p:cNvPr id="10" name="TextBox 9"/>
          <p:cNvSpPr txBox="1"/>
          <p:nvPr/>
        </p:nvSpPr>
        <p:spPr>
          <a:xfrm>
            <a:off x="4053411" y="6042496"/>
            <a:ext cx="1120948" cy="369332"/>
          </a:xfrm>
          <a:prstGeom prst="rect">
            <a:avLst/>
          </a:prstGeom>
          <a:noFill/>
        </p:spPr>
        <p:txBody>
          <a:bodyPr wrap="none" rtlCol="0">
            <a:spAutoFit/>
          </a:bodyPr>
          <a:lstStyle/>
          <a:p>
            <a:r>
              <a:rPr lang="en-US" dirty="0"/>
              <a:t>Entre Fest</a:t>
            </a:r>
          </a:p>
        </p:txBody>
      </p:sp>
      <p:pic>
        <p:nvPicPr>
          <p:cNvPr id="1028" name="Picture 4" descr="S:\Graphics Library NEW\Logos\LeadershipHarrison logo(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966788"/>
            <a:ext cx="1719262" cy="13192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Graphics Library NEW\Logos\LeadershipIowa20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8808" y="3786840"/>
            <a:ext cx="3297238" cy="12453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298" y="5637539"/>
            <a:ext cx="2324100" cy="80991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700" y="1460157"/>
            <a:ext cx="3314700" cy="1079500"/>
          </a:xfrm>
          <a:prstGeom prst="rect">
            <a:avLst/>
          </a:prstGeom>
        </p:spPr>
      </p:pic>
    </p:spTree>
    <p:extLst>
      <p:ext uri="{BB962C8B-B14F-4D97-AF65-F5344CB8AC3E}">
        <p14:creationId xmlns:p14="http://schemas.microsoft.com/office/powerpoint/2010/main" val="38280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Silver Shovel Award</a:t>
            </a:r>
          </a:p>
        </p:txBody>
      </p:sp>
      <p:sp>
        <p:nvSpPr>
          <p:cNvPr id="5" name="Content Placeholder 4"/>
          <p:cNvSpPr>
            <a:spLocks noGrp="1"/>
          </p:cNvSpPr>
          <p:nvPr>
            <p:ph idx="1"/>
          </p:nvPr>
        </p:nvSpPr>
        <p:spPr/>
        <p:txBody>
          <a:bodyPr/>
          <a:lstStyle/>
          <a:p>
            <a:pPr marL="0" indent="0">
              <a:buNone/>
            </a:pPr>
            <a:r>
              <a:rPr lang="en-US" dirty="0"/>
              <a:t>To celebrate IADG’s 25</a:t>
            </a:r>
            <a:r>
              <a:rPr lang="en-US" baseline="30000" dirty="0"/>
              <a:t>th</a:t>
            </a:r>
            <a:r>
              <a:rPr lang="en-US" dirty="0"/>
              <a:t> Anniversary, the Silver Shovel Award honors the significant accomplishments of our rural development partners for their leadership, project development, community philanthropy, and successful program innovation.                                     The IADG Community Foundation                        awarded $1,000 to 25 organizations.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114800"/>
            <a:ext cx="1428750" cy="1905000"/>
          </a:xfrm>
          <a:prstGeom prst="rect">
            <a:avLst/>
          </a:prstGeom>
        </p:spPr>
      </p:pic>
    </p:spTree>
    <p:extLst>
      <p:ext uri="{BB962C8B-B14F-4D97-AF65-F5344CB8AC3E}">
        <p14:creationId xmlns:p14="http://schemas.microsoft.com/office/powerpoint/2010/main" val="116872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9" y="0"/>
            <a:ext cx="8798943" cy="6858000"/>
          </a:xfrm>
          <a:prstGeom prst="rect">
            <a:avLst/>
          </a:prstGeom>
        </p:spPr>
      </p:pic>
    </p:spTree>
    <p:extLst>
      <p:ext uri="{BB962C8B-B14F-4D97-AF65-F5344CB8AC3E}">
        <p14:creationId xmlns:p14="http://schemas.microsoft.com/office/powerpoint/2010/main" val="366624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Gifts of Memory</a:t>
            </a:r>
          </a:p>
        </p:txBody>
      </p:sp>
      <p:sp>
        <p:nvSpPr>
          <p:cNvPr id="5" name="Content Placeholder 4"/>
          <p:cNvSpPr>
            <a:spLocks noGrp="1"/>
          </p:cNvSpPr>
          <p:nvPr>
            <p:ph sz="half" idx="1"/>
          </p:nvPr>
        </p:nvSpPr>
        <p:spPr>
          <a:xfrm>
            <a:off x="457200" y="1600200"/>
            <a:ext cx="4038600" cy="4800600"/>
          </a:xfrm>
        </p:spPr>
        <p:txBody>
          <a:bodyPr>
            <a:normAutofit fontScale="47500" lnSpcReduction="20000"/>
          </a:bodyPr>
          <a:lstStyle/>
          <a:p>
            <a:r>
              <a:rPr lang="en-US" dirty="0"/>
              <a:t>Ben Adams</a:t>
            </a:r>
          </a:p>
          <a:p>
            <a:r>
              <a:rPr lang="en-US" dirty="0"/>
              <a:t>Kay Anderson</a:t>
            </a:r>
          </a:p>
          <a:p>
            <a:r>
              <a:rPr lang="en-US" dirty="0"/>
              <a:t>Edwin Armstead</a:t>
            </a:r>
          </a:p>
          <a:p>
            <a:r>
              <a:rPr lang="en-US" dirty="0"/>
              <a:t>Jack Bailey</a:t>
            </a:r>
          </a:p>
          <a:p>
            <a:r>
              <a:rPr lang="en-US" dirty="0"/>
              <a:t>Merrill Baker</a:t>
            </a:r>
          </a:p>
          <a:p>
            <a:r>
              <a:rPr lang="en-US" dirty="0"/>
              <a:t>Cecil Banks</a:t>
            </a:r>
          </a:p>
          <a:p>
            <a:r>
              <a:rPr lang="en-US" dirty="0"/>
              <a:t>Janet Collins</a:t>
            </a:r>
          </a:p>
          <a:p>
            <a:r>
              <a:rPr lang="en-US" dirty="0"/>
              <a:t>Eugene </a:t>
            </a:r>
            <a:r>
              <a:rPr lang="en-US" dirty="0" err="1"/>
              <a:t>Drager</a:t>
            </a:r>
            <a:endParaRPr lang="en-US" dirty="0"/>
          </a:p>
          <a:p>
            <a:r>
              <a:rPr lang="en-US" dirty="0"/>
              <a:t>Bill and Jeanne Eddy</a:t>
            </a:r>
          </a:p>
          <a:p>
            <a:r>
              <a:rPr lang="en-US" dirty="0"/>
              <a:t>Marvin </a:t>
            </a:r>
            <a:r>
              <a:rPr lang="en-US" dirty="0" err="1"/>
              <a:t>Focht</a:t>
            </a:r>
            <a:endParaRPr lang="en-US" dirty="0"/>
          </a:p>
          <a:p>
            <a:r>
              <a:rPr lang="en-US" dirty="0"/>
              <a:t>Holmes Foster</a:t>
            </a:r>
          </a:p>
          <a:p>
            <a:r>
              <a:rPr lang="en-US" dirty="0"/>
              <a:t>Bill Freeman</a:t>
            </a:r>
          </a:p>
          <a:p>
            <a:r>
              <a:rPr lang="en-US" dirty="0"/>
              <a:t>Joseph </a:t>
            </a:r>
            <a:r>
              <a:rPr lang="en-US" dirty="0" err="1"/>
              <a:t>Freml</a:t>
            </a:r>
            <a:endParaRPr lang="en-US" dirty="0"/>
          </a:p>
          <a:p>
            <a:r>
              <a:rPr lang="en-US" dirty="0"/>
              <a:t>Don </a:t>
            </a:r>
            <a:r>
              <a:rPr lang="en-US" dirty="0" err="1"/>
              <a:t>Glew</a:t>
            </a:r>
            <a:endParaRPr lang="en-US" dirty="0"/>
          </a:p>
          <a:p>
            <a:r>
              <a:rPr lang="en-US" dirty="0"/>
              <a:t>Brian </a:t>
            </a:r>
            <a:r>
              <a:rPr lang="en-US" dirty="0" err="1"/>
              <a:t>Gongola</a:t>
            </a:r>
            <a:endParaRPr lang="en-US" dirty="0"/>
          </a:p>
          <a:p>
            <a:r>
              <a:rPr lang="en-US" dirty="0"/>
              <a:t>Robert </a:t>
            </a:r>
            <a:r>
              <a:rPr lang="en-US" dirty="0" err="1"/>
              <a:t>Heirigs</a:t>
            </a:r>
            <a:endParaRPr lang="en-US" dirty="0"/>
          </a:p>
          <a:p>
            <a:r>
              <a:rPr lang="en-US" dirty="0"/>
              <a:t>Phyllis </a:t>
            </a:r>
            <a:r>
              <a:rPr lang="en-US" dirty="0" err="1"/>
              <a:t>Hornocker</a:t>
            </a:r>
            <a:endParaRPr lang="en-US" dirty="0"/>
          </a:p>
          <a:p>
            <a:r>
              <a:rPr lang="en-US" dirty="0"/>
              <a:t>Larry Johnson</a:t>
            </a:r>
          </a:p>
          <a:p>
            <a:r>
              <a:rPr lang="en-US" dirty="0"/>
              <a:t>Eugene </a:t>
            </a:r>
            <a:r>
              <a:rPr lang="en-US" dirty="0" err="1"/>
              <a:t>Kading</a:t>
            </a:r>
            <a:endParaRPr lang="en-US" dirty="0"/>
          </a:p>
          <a:p>
            <a:r>
              <a:rPr lang="en-US" dirty="0"/>
              <a:t>Paul Keller</a:t>
            </a:r>
          </a:p>
        </p:txBody>
      </p:sp>
      <p:sp>
        <p:nvSpPr>
          <p:cNvPr id="6" name="Content Placeholder 5"/>
          <p:cNvSpPr>
            <a:spLocks noGrp="1"/>
          </p:cNvSpPr>
          <p:nvPr>
            <p:ph sz="half" idx="2"/>
          </p:nvPr>
        </p:nvSpPr>
        <p:spPr>
          <a:xfrm>
            <a:off x="4648200" y="1600200"/>
            <a:ext cx="4038600" cy="4800600"/>
          </a:xfrm>
        </p:spPr>
        <p:txBody>
          <a:bodyPr>
            <a:normAutofit fontScale="47500" lnSpcReduction="20000"/>
          </a:bodyPr>
          <a:lstStyle/>
          <a:p>
            <a:r>
              <a:rPr lang="en-US" dirty="0"/>
              <a:t>Dwight </a:t>
            </a:r>
            <a:r>
              <a:rPr lang="en-US" dirty="0" err="1"/>
              <a:t>Krebill</a:t>
            </a:r>
            <a:endParaRPr lang="en-US" dirty="0"/>
          </a:p>
          <a:p>
            <a:r>
              <a:rPr lang="en-US" dirty="0"/>
              <a:t>Mary Krug</a:t>
            </a:r>
          </a:p>
          <a:p>
            <a:r>
              <a:rPr lang="en-US" dirty="0"/>
              <a:t>Richard Mickelson</a:t>
            </a:r>
          </a:p>
          <a:p>
            <a:r>
              <a:rPr lang="en-US" dirty="0"/>
              <a:t>Gregg Miller</a:t>
            </a:r>
          </a:p>
          <a:p>
            <a:r>
              <a:rPr lang="en-US" dirty="0"/>
              <a:t>Gary Mount</a:t>
            </a:r>
          </a:p>
          <a:p>
            <a:r>
              <a:rPr lang="en-US" dirty="0"/>
              <a:t>Doris Newman</a:t>
            </a:r>
          </a:p>
          <a:p>
            <a:r>
              <a:rPr lang="en-US" dirty="0"/>
              <a:t>Marie Nicholas</a:t>
            </a:r>
          </a:p>
          <a:p>
            <a:r>
              <a:rPr lang="en-US" dirty="0"/>
              <a:t>Steve </a:t>
            </a:r>
            <a:r>
              <a:rPr lang="en-US" dirty="0" err="1"/>
              <a:t>Piecara</a:t>
            </a:r>
            <a:endParaRPr lang="en-US" dirty="0"/>
          </a:p>
          <a:p>
            <a:r>
              <a:rPr lang="en-US" dirty="0"/>
              <a:t>Jack </a:t>
            </a:r>
            <a:r>
              <a:rPr lang="en-US" dirty="0" err="1"/>
              <a:t>Prevo</a:t>
            </a:r>
            <a:endParaRPr lang="en-US" dirty="0"/>
          </a:p>
          <a:p>
            <a:r>
              <a:rPr lang="en-US" dirty="0"/>
              <a:t>Josef </a:t>
            </a:r>
            <a:r>
              <a:rPr lang="en-US" dirty="0" err="1"/>
              <a:t>Rohner</a:t>
            </a:r>
            <a:endParaRPr lang="en-US" dirty="0"/>
          </a:p>
          <a:p>
            <a:r>
              <a:rPr lang="en-US" dirty="0"/>
              <a:t>Dorothy </a:t>
            </a:r>
            <a:r>
              <a:rPr lang="en-US" dirty="0" err="1"/>
              <a:t>Toyne</a:t>
            </a:r>
            <a:endParaRPr lang="en-US" dirty="0"/>
          </a:p>
          <a:p>
            <a:r>
              <a:rPr lang="en-US" dirty="0"/>
              <a:t>Dawn Vance</a:t>
            </a:r>
          </a:p>
          <a:p>
            <a:r>
              <a:rPr lang="en-US" dirty="0"/>
              <a:t>Franklin Walter</a:t>
            </a:r>
          </a:p>
          <a:p>
            <a:r>
              <a:rPr lang="en-US" dirty="0"/>
              <a:t>Patricia Ward</a:t>
            </a:r>
          </a:p>
          <a:p>
            <a:r>
              <a:rPr lang="en-US" dirty="0"/>
              <a:t>Roger Wieck</a:t>
            </a:r>
          </a:p>
          <a:p>
            <a:r>
              <a:rPr lang="en-US" dirty="0"/>
              <a:t>John </a:t>
            </a:r>
            <a:r>
              <a:rPr lang="en-US" dirty="0" err="1"/>
              <a:t>Wietzke</a:t>
            </a:r>
            <a:endParaRPr lang="en-US" dirty="0"/>
          </a:p>
          <a:p>
            <a:r>
              <a:rPr lang="en-US" dirty="0"/>
              <a:t>Richard Peterson</a:t>
            </a:r>
          </a:p>
          <a:p>
            <a:r>
              <a:rPr lang="en-US" dirty="0"/>
              <a:t>Keith Wirt</a:t>
            </a:r>
          </a:p>
          <a:p>
            <a:r>
              <a:rPr lang="en-US" dirty="0"/>
              <a:t>Lorraine Hansen</a:t>
            </a:r>
          </a:p>
          <a:p>
            <a:r>
              <a:rPr lang="en-US" dirty="0"/>
              <a:t>Wayne </a:t>
            </a:r>
            <a:r>
              <a:rPr lang="en-US" dirty="0" err="1"/>
              <a:t>Hornocker</a:t>
            </a:r>
            <a:endParaRPr lang="en-US" dirty="0"/>
          </a:p>
          <a:p>
            <a:r>
              <a:rPr lang="en-US" dirty="0"/>
              <a:t>Calvin </a:t>
            </a:r>
            <a:r>
              <a:rPr lang="en-US" dirty="0" err="1"/>
              <a:t>Hultman</a:t>
            </a:r>
            <a:endParaRPr lang="en-US" dirty="0"/>
          </a:p>
          <a:p>
            <a:endParaRPr lang="en-US" dirty="0"/>
          </a:p>
        </p:txBody>
      </p:sp>
    </p:spTree>
    <p:extLst>
      <p:ext uri="{BB962C8B-B14F-4D97-AF65-F5344CB8AC3E}">
        <p14:creationId xmlns:p14="http://schemas.microsoft.com/office/powerpoint/2010/main" val="1457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Gifts of Honor</a:t>
            </a:r>
          </a:p>
        </p:txBody>
      </p:sp>
      <p:sp>
        <p:nvSpPr>
          <p:cNvPr id="5" name="Content Placeholder 4"/>
          <p:cNvSpPr>
            <a:spLocks noGrp="1"/>
          </p:cNvSpPr>
          <p:nvPr>
            <p:ph sz="half" idx="1"/>
          </p:nvPr>
        </p:nvSpPr>
        <p:spPr/>
        <p:txBody>
          <a:bodyPr>
            <a:normAutofit/>
          </a:bodyPr>
          <a:lstStyle/>
          <a:p>
            <a:r>
              <a:rPr lang="en-US" dirty="0"/>
              <a:t>CIPCO Employees</a:t>
            </a:r>
          </a:p>
          <a:p>
            <a:r>
              <a:rPr lang="en-US" dirty="0"/>
              <a:t>Rand Fisher</a:t>
            </a:r>
          </a:p>
          <a:p>
            <a:r>
              <a:rPr lang="en-US" dirty="0"/>
              <a:t>Gilbert Phillips</a:t>
            </a:r>
          </a:p>
          <a:p>
            <a:r>
              <a:rPr lang="en-US" dirty="0"/>
              <a:t>Dennis Murdock</a:t>
            </a:r>
          </a:p>
          <a:p>
            <a:endParaRPr lang="en-US" dirty="0"/>
          </a:p>
        </p:txBody>
      </p:sp>
    </p:spTree>
    <p:extLst>
      <p:ext uri="{BB962C8B-B14F-4D97-AF65-F5344CB8AC3E}">
        <p14:creationId xmlns:p14="http://schemas.microsoft.com/office/powerpoint/2010/main" val="257849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IADGCF Donors</a:t>
            </a:r>
          </a:p>
        </p:txBody>
      </p:sp>
      <p:sp>
        <p:nvSpPr>
          <p:cNvPr id="3" name="Content Placeholder 2"/>
          <p:cNvSpPr>
            <a:spLocks noGrp="1"/>
          </p:cNvSpPr>
          <p:nvPr>
            <p:ph sz="half" idx="1"/>
          </p:nvPr>
        </p:nvSpPr>
        <p:spPr/>
        <p:txBody>
          <a:bodyPr>
            <a:normAutofit fontScale="70000" lnSpcReduction="20000"/>
          </a:bodyPr>
          <a:lstStyle/>
          <a:p>
            <a:r>
              <a:rPr lang="en-US" dirty="0"/>
              <a:t>Associated Electric Cooperative</a:t>
            </a:r>
          </a:p>
          <a:p>
            <a:r>
              <a:rPr lang="en-US" dirty="0"/>
              <a:t>Bank of America</a:t>
            </a:r>
          </a:p>
          <a:p>
            <a:r>
              <a:rPr lang="en-US" dirty="0"/>
              <a:t>Reggie and Mary Clause</a:t>
            </a:r>
          </a:p>
          <a:p>
            <a:r>
              <a:rPr lang="en-US" dirty="0"/>
              <a:t>Kay </a:t>
            </a:r>
            <a:r>
              <a:rPr lang="en-US" dirty="0" err="1"/>
              <a:t>Cmelik</a:t>
            </a:r>
            <a:endParaRPr lang="en-US" dirty="0"/>
          </a:p>
          <a:p>
            <a:r>
              <a:rPr lang="en-US" dirty="0"/>
              <a:t>Central Iowa Power Cooperative</a:t>
            </a:r>
          </a:p>
          <a:p>
            <a:r>
              <a:rPr lang="en-US" dirty="0"/>
              <a:t>Community Vitality Center</a:t>
            </a:r>
          </a:p>
          <a:p>
            <a:r>
              <a:rPr lang="en-US" dirty="0"/>
              <a:t>Corn Belt Power Cooperative</a:t>
            </a:r>
          </a:p>
          <a:p>
            <a:r>
              <a:rPr lang="en-US" dirty="0"/>
              <a:t>Tim and Wendy DeVries</a:t>
            </a:r>
          </a:p>
          <a:p>
            <a:r>
              <a:rPr lang="en-US" dirty="0"/>
              <a:t>Jim Gossett</a:t>
            </a:r>
          </a:p>
          <a:p>
            <a:r>
              <a:rPr lang="en-US" dirty="0"/>
              <a:t>Humboldt/Dakota City</a:t>
            </a:r>
          </a:p>
          <a:p>
            <a:r>
              <a:rPr lang="en-US" dirty="0"/>
              <a:t>Iowa Area Development Group</a:t>
            </a:r>
          </a:p>
          <a:p>
            <a:r>
              <a:rPr lang="en-US" dirty="0"/>
              <a:t>Rand &amp; Cyndi Fisher</a:t>
            </a:r>
          </a:p>
        </p:txBody>
      </p:sp>
      <p:sp>
        <p:nvSpPr>
          <p:cNvPr id="4" name="Content Placeholder 3"/>
          <p:cNvSpPr>
            <a:spLocks noGrp="1"/>
          </p:cNvSpPr>
          <p:nvPr>
            <p:ph sz="half" idx="2"/>
          </p:nvPr>
        </p:nvSpPr>
        <p:spPr/>
        <p:txBody>
          <a:bodyPr>
            <a:normAutofit fontScale="70000" lnSpcReduction="20000"/>
          </a:bodyPr>
          <a:lstStyle/>
          <a:p>
            <a:r>
              <a:rPr lang="en-US" dirty="0"/>
              <a:t>Iowa Association of Electric Cooperatives</a:t>
            </a:r>
          </a:p>
          <a:p>
            <a:r>
              <a:rPr lang="en-US" dirty="0"/>
              <a:t>Robert </a:t>
            </a:r>
            <a:r>
              <a:rPr lang="en-US" dirty="0" err="1"/>
              <a:t>Josten</a:t>
            </a:r>
            <a:endParaRPr lang="en-US" dirty="0"/>
          </a:p>
          <a:p>
            <a:r>
              <a:rPr lang="en-US" dirty="0"/>
              <a:t>Kossuth County Economic Development Corporation </a:t>
            </a:r>
          </a:p>
          <a:p>
            <a:r>
              <a:rPr lang="en-US" dirty="0"/>
              <a:t>Linn County REC</a:t>
            </a:r>
          </a:p>
          <a:p>
            <a:r>
              <a:rPr lang="en-US" dirty="0"/>
              <a:t>Jane </a:t>
            </a:r>
            <a:r>
              <a:rPr lang="en-US" dirty="0" err="1"/>
              <a:t>Marden</a:t>
            </a:r>
            <a:endParaRPr lang="en-US" dirty="0"/>
          </a:p>
          <a:p>
            <a:r>
              <a:rPr lang="en-US" dirty="0"/>
              <a:t>Northeast Power Cooperative</a:t>
            </a:r>
          </a:p>
          <a:p>
            <a:r>
              <a:rPr lang="en-US" dirty="0"/>
              <a:t>Northwest Iowa Power Cooperative</a:t>
            </a:r>
          </a:p>
          <a:p>
            <a:r>
              <a:rPr lang="en-US" dirty="0"/>
              <a:t>Pella </a:t>
            </a:r>
            <a:r>
              <a:rPr lang="en-US" dirty="0" err="1"/>
              <a:t>Rolscreen</a:t>
            </a:r>
            <a:r>
              <a:rPr lang="en-US" dirty="0"/>
              <a:t> Foundation</a:t>
            </a:r>
          </a:p>
          <a:p>
            <a:r>
              <a:rPr lang="en-US" dirty="0"/>
              <a:t>Red Oak Industrial Foundation, Inc.</a:t>
            </a:r>
          </a:p>
          <a:p>
            <a:r>
              <a:rPr lang="en-US" dirty="0"/>
              <a:t>Norman and Mary Van Zante</a:t>
            </a:r>
          </a:p>
          <a:p>
            <a:endParaRPr lang="en-US" dirty="0"/>
          </a:p>
        </p:txBody>
      </p:sp>
    </p:spTree>
    <p:extLst>
      <p:ext uri="{BB962C8B-B14F-4D97-AF65-F5344CB8AC3E}">
        <p14:creationId xmlns:p14="http://schemas.microsoft.com/office/powerpoint/2010/main" val="1098247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400</Words>
  <Application>Microsoft Office PowerPoint</Application>
  <PresentationFormat>On-screen Show (4:3)</PresentationFormat>
  <Paragraphs>100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Iowa Area Development Group Community Foundation</vt:lpstr>
      <vt:lpstr>Grants Categories</vt:lpstr>
      <vt:lpstr>PowerPoint Presentation</vt:lpstr>
      <vt:lpstr>Organizations Supported                          with IADGCF Grants</vt:lpstr>
      <vt:lpstr>Silver Shovel Award</vt:lpstr>
      <vt:lpstr>PowerPoint Presentation</vt:lpstr>
      <vt:lpstr>Gifts of Memory</vt:lpstr>
      <vt:lpstr>Gifts of Honor</vt:lpstr>
      <vt:lpstr>Thank You IADGCF Donors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McRoberts</dc:creator>
  <cp:lastModifiedBy>Melissa Pomeroy</cp:lastModifiedBy>
  <cp:revision>29</cp:revision>
  <cp:lastPrinted>2016-02-18T13:48:29Z</cp:lastPrinted>
  <dcterms:created xsi:type="dcterms:W3CDTF">2015-07-27T19:34:03Z</dcterms:created>
  <dcterms:modified xsi:type="dcterms:W3CDTF">2017-11-15T20:52:15Z</dcterms:modified>
</cp:coreProperties>
</file>